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6" r:id="rId1"/>
    <p:sldMasterId id="2147483797" r:id="rId2"/>
  </p:sldMasterIdLst>
  <p:notesMasterIdLst>
    <p:notesMasterId r:id="rId25"/>
  </p:notesMasterIdLst>
  <p:sldIdLst>
    <p:sldId id="256" r:id="rId3"/>
    <p:sldId id="257" r:id="rId4"/>
    <p:sldId id="291" r:id="rId5"/>
    <p:sldId id="284" r:id="rId6"/>
    <p:sldId id="283" r:id="rId7"/>
    <p:sldId id="285" r:id="rId8"/>
    <p:sldId id="286" r:id="rId9"/>
    <p:sldId id="275" r:id="rId10"/>
    <p:sldId id="273" r:id="rId11"/>
    <p:sldId id="265" r:id="rId12"/>
    <p:sldId id="264" r:id="rId13"/>
    <p:sldId id="289" r:id="rId14"/>
    <p:sldId id="278" r:id="rId15"/>
    <p:sldId id="293" r:id="rId16"/>
    <p:sldId id="292" r:id="rId17"/>
    <p:sldId id="279" r:id="rId18"/>
    <p:sldId id="280" r:id="rId19"/>
    <p:sldId id="288" r:id="rId20"/>
    <p:sldId id="287" r:id="rId21"/>
    <p:sldId id="282" r:id="rId22"/>
    <p:sldId id="290" r:id="rId23"/>
    <p:sldId id="259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entury Gothic" panose="020B0502020202020204" pitchFamily="34" charset="0"/>
      <p:regular r:id="rId30"/>
      <p:bold r:id="rId31"/>
      <p:italic r:id="rId32"/>
      <p:boldItalic r:id="rId33"/>
    </p:embeddedFont>
    <p:embeddedFont>
      <p:font typeface="Gill Sans MT" panose="020B0502020104020203" pitchFamily="34" charset="0"/>
      <p:regular r:id="rId34"/>
      <p:bold r:id="rId35"/>
      <p:italic r:id="rId36"/>
      <p:boldItalic r:id="rId37"/>
    </p:embeddedFont>
    <p:embeddedFont>
      <p:font typeface="Lato Black" panose="020F0502020204030203" pitchFamily="34" charset="0"/>
      <p:bold r:id="rId38"/>
      <p:boldItalic r:id="rId39"/>
    </p:embeddedFont>
    <p:embeddedFont>
      <p:font typeface="Libre Baskerville" panose="02000000000000000000" pitchFamily="2" charset="0"/>
      <p:regular r:id="rId40"/>
      <p:bold r:id="rId41"/>
      <p:italic r:id="rId42"/>
    </p:embeddedFont>
    <p:embeddedFont>
      <p:font typeface="Wingdings 3" panose="05040102010807070707" pitchFamily="18" charset="2"/>
      <p:regular r:id="rId4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4491E0E-6052-4C49-B3FA-0EDDB43F0C60}">
          <p14:sldIdLst>
            <p14:sldId id="256"/>
            <p14:sldId id="257"/>
            <p14:sldId id="291"/>
            <p14:sldId id="284"/>
            <p14:sldId id="283"/>
            <p14:sldId id="285"/>
            <p14:sldId id="286"/>
            <p14:sldId id="275"/>
            <p14:sldId id="273"/>
          </p14:sldIdLst>
        </p14:section>
        <p14:section name="Untitled Section" id="{2974FF2A-F5B4-4BF1-AA6A-45F075371436}">
          <p14:sldIdLst>
            <p14:sldId id="265"/>
            <p14:sldId id="264"/>
            <p14:sldId id="289"/>
            <p14:sldId id="278"/>
            <p14:sldId id="293"/>
            <p14:sldId id="292"/>
            <p14:sldId id="279"/>
            <p14:sldId id="280"/>
            <p14:sldId id="288"/>
            <p14:sldId id="287"/>
            <p14:sldId id="282"/>
            <p14:sldId id="290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hnFQsu0qTBRZ+C47HNp0tuHCNk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 varScale="1">
        <p:scale>
          <a:sx n="85" d="100"/>
          <a:sy n="85" d="100"/>
        </p:scale>
        <p:origin x="74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4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41819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45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672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120254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66980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142931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5189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820071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9368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5366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7139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0342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965748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1604502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2786703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4079881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1892464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9553514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9357671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57633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285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58651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391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63325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023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2355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93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03545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28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4754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  <p:sldLayoutId id="2147483811" r:id="rId14"/>
    <p:sldLayoutId id="2147483812" r:id="rId15"/>
    <p:sldLayoutId id="2147483813" r:id="rId16"/>
    <p:sldLayoutId id="2147483814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52" y="17930"/>
            <a:ext cx="12190815" cy="669409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2643233" y="3762810"/>
            <a:ext cx="724618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Price Analysis on Geyser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835BD-6903-5DE0-7E68-55ED35C21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05" y="266998"/>
            <a:ext cx="2771315" cy="1663401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Summary statistics of Data Frame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8C93DE-F51D-EF27-B71C-836322D075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605" y="2463282"/>
            <a:ext cx="3041283" cy="3027910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average price of 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geysers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4178.043403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nimum starting price of 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geysers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are Rs.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849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5E446A3-49B9-1B05-7C59-4FE3F53DE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184" y="1873827"/>
            <a:ext cx="2500604" cy="683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5870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Insights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441FD15-9F78-5C54-A869-CCCF112A2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734208"/>
              </p:ext>
            </p:extLst>
          </p:nvPr>
        </p:nvGraphicFramePr>
        <p:xfrm>
          <a:off x="3382367" y="410547"/>
          <a:ext cx="8495504" cy="5346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135">
                  <a:extLst>
                    <a:ext uri="{9D8B030D-6E8A-4147-A177-3AD203B41FA5}">
                      <a16:colId xmlns:a16="http://schemas.microsoft.com/office/drawing/2014/main" val="1397688926"/>
                    </a:ext>
                  </a:extLst>
                </a:gridCol>
                <a:gridCol w="1221309">
                  <a:extLst>
                    <a:ext uri="{9D8B030D-6E8A-4147-A177-3AD203B41FA5}">
                      <a16:colId xmlns:a16="http://schemas.microsoft.com/office/drawing/2014/main" val="4142618310"/>
                    </a:ext>
                  </a:extLst>
                </a:gridCol>
                <a:gridCol w="1475749">
                  <a:extLst>
                    <a:ext uri="{9D8B030D-6E8A-4147-A177-3AD203B41FA5}">
                      <a16:colId xmlns:a16="http://schemas.microsoft.com/office/drawing/2014/main" val="1160409658"/>
                    </a:ext>
                  </a:extLst>
                </a:gridCol>
                <a:gridCol w="1251843">
                  <a:extLst>
                    <a:ext uri="{9D8B030D-6E8A-4147-A177-3AD203B41FA5}">
                      <a16:colId xmlns:a16="http://schemas.microsoft.com/office/drawing/2014/main" val="3212679183"/>
                    </a:ext>
                  </a:extLst>
                </a:gridCol>
                <a:gridCol w="1266148">
                  <a:extLst>
                    <a:ext uri="{9D8B030D-6E8A-4147-A177-3AD203B41FA5}">
                      <a16:colId xmlns:a16="http://schemas.microsoft.com/office/drawing/2014/main" val="222268187"/>
                    </a:ext>
                  </a:extLst>
                </a:gridCol>
                <a:gridCol w="1217168">
                  <a:extLst>
                    <a:ext uri="{9D8B030D-6E8A-4147-A177-3AD203B41FA5}">
                      <a16:colId xmlns:a16="http://schemas.microsoft.com/office/drawing/2014/main" val="2932753859"/>
                    </a:ext>
                  </a:extLst>
                </a:gridCol>
                <a:gridCol w="1384152">
                  <a:extLst>
                    <a:ext uri="{9D8B030D-6E8A-4147-A177-3AD203B41FA5}">
                      <a16:colId xmlns:a16="http://schemas.microsoft.com/office/drawing/2014/main" val="739343975"/>
                    </a:ext>
                  </a:extLst>
                </a:gridCol>
              </a:tblGrid>
              <a:tr h="474348">
                <a:tc>
                  <a:txBody>
                    <a:bodyPr/>
                    <a:lstStyle/>
                    <a:p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Original_Price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Discount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Price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Star_Rating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No.of_rattings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401646"/>
                  </a:ext>
                </a:extLst>
              </a:tr>
              <a:tr h="715669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count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1152.000000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1152.000000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1152.000000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1152.000000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1152.000000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1152.000000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351271"/>
                  </a:ext>
                </a:extLst>
              </a:tr>
              <a:tr h="730722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11.139757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8061.379340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47.657986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4178.043403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4.091667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14500.114583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655177"/>
                  </a:ext>
                </a:extLst>
              </a:tr>
              <a:tr h="57283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std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8.650794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3739.820403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10.112368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2012.526738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0.111541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20138.429543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198079"/>
                  </a:ext>
                </a:extLst>
              </a:tr>
              <a:tr h="60782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1.000000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1999.000000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27.000000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849.000000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3.700000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123.000000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012579"/>
                  </a:ext>
                </a:extLst>
              </a:tr>
              <a:tr h="57841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25%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3.000000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4849.000000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41.000000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2720.000000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4.100000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2605.000000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687312"/>
                  </a:ext>
                </a:extLst>
              </a:tr>
              <a:tr h="588222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50%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10.000000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7629.000000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50.000000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3599.000000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4.100000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10205.000000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813085"/>
                  </a:ext>
                </a:extLst>
              </a:tr>
              <a:tr h="54900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75%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15.000000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10500.000000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53.000000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6099.000000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4.200000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16964.000000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534719"/>
                  </a:ext>
                </a:extLst>
              </a:tr>
              <a:tr h="52939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25.000000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16290.000000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71.000000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7698.000000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4.200000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77817.000000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090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2215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A7043-3398-5675-A14D-C79FFC4AF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843280"/>
            <a:ext cx="4436745" cy="121412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target column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44F647-3BBA-0AF2-9DC6-C119C22B3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208" y="1994904"/>
            <a:ext cx="3932237" cy="3811588"/>
          </a:xfrm>
        </p:spPr>
        <p:txBody>
          <a:bodyPr>
            <a:normAutofit/>
          </a:bodyPr>
          <a:lstStyle/>
          <a:p>
            <a:pPr marL="571500" indent="-342900">
              <a:buFont typeface="Wingdings" panose="05000000000000000000" pitchFamily="2" charset="2"/>
              <a:buChar char="v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The distribution of the  Price is </a:t>
            </a:r>
            <a:r>
              <a:rPr lang="en-US" sz="2400" dirty="0">
                <a:solidFill>
                  <a:srgbClr val="222222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not normally distributed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and it is obvious that commodities with low prices are sold and purchased more than the branded ones.</a:t>
            </a:r>
            <a:endParaRPr lang="en-US" sz="2400" dirty="0">
              <a:latin typeface="Times New Roman" panose="02020603050405020304" pitchFamily="18" charset="0"/>
              <a:ea typeface="Lato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7F3E63-A01E-8BEC-5CAF-A46B52633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025" y="338753"/>
            <a:ext cx="7058850" cy="54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62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D0735-030C-F5AF-66D9-C689CEBB6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326" y="802432"/>
            <a:ext cx="3273099" cy="2247117"/>
          </a:xfrm>
        </p:spPr>
        <p:txBody>
          <a:bodyPr/>
          <a:lstStyle/>
          <a:p>
            <a:r>
              <a:rPr lang="en-IN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Available Geysers in Dataset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C48447-D92A-D686-1E1C-F586A938B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71" t="1672"/>
          <a:stretch/>
        </p:blipFill>
        <p:spPr>
          <a:xfrm>
            <a:off x="4957483" y="144204"/>
            <a:ext cx="6786282" cy="5751961"/>
          </a:xfrm>
        </p:spPr>
      </p:pic>
    </p:spTree>
    <p:extLst>
      <p:ext uri="{BB962C8B-B14F-4D97-AF65-F5344CB8AC3E}">
        <p14:creationId xmlns:p14="http://schemas.microsoft.com/office/powerpoint/2010/main" val="987950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DC388C5-C385-40D1-C7E7-36D2BB87E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440" y="375920"/>
            <a:ext cx="4172585" cy="135128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5 brands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FB7D4F-7375-24F2-209E-2473688A9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787" y="1922462"/>
            <a:ext cx="4356753" cy="2586785"/>
          </a:xfrm>
        </p:spPr>
        <p:txBody>
          <a:bodyPr/>
          <a:lstStyle/>
          <a:p>
            <a:pPr marL="514350" indent="-285750" algn="l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Top – 1 is Crompton fo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llowed by V-Guard.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l">
              <a:buNone/>
            </a:pPr>
            <a:endParaRPr lang="en-US" sz="18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49E3C8-BA68-2A45-8CE4-1DD5E0DDB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097" y="417754"/>
            <a:ext cx="6299759" cy="544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4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37FB9B0-9C7B-C743-073F-B4748F1B8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506339"/>
              </p:ext>
            </p:extLst>
          </p:nvPr>
        </p:nvGraphicFramePr>
        <p:xfrm>
          <a:off x="1783979" y="98612"/>
          <a:ext cx="7360020" cy="621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2004">
                  <a:extLst>
                    <a:ext uri="{9D8B030D-6E8A-4147-A177-3AD203B41FA5}">
                      <a16:colId xmlns:a16="http://schemas.microsoft.com/office/drawing/2014/main" val="556633004"/>
                    </a:ext>
                  </a:extLst>
                </a:gridCol>
                <a:gridCol w="1472004">
                  <a:extLst>
                    <a:ext uri="{9D8B030D-6E8A-4147-A177-3AD203B41FA5}">
                      <a16:colId xmlns:a16="http://schemas.microsoft.com/office/drawing/2014/main" val="927907912"/>
                    </a:ext>
                  </a:extLst>
                </a:gridCol>
                <a:gridCol w="1472004">
                  <a:extLst>
                    <a:ext uri="{9D8B030D-6E8A-4147-A177-3AD203B41FA5}">
                      <a16:colId xmlns:a16="http://schemas.microsoft.com/office/drawing/2014/main" val="2964576200"/>
                    </a:ext>
                  </a:extLst>
                </a:gridCol>
                <a:gridCol w="1472004">
                  <a:extLst>
                    <a:ext uri="{9D8B030D-6E8A-4147-A177-3AD203B41FA5}">
                      <a16:colId xmlns:a16="http://schemas.microsoft.com/office/drawing/2014/main" val="287966928"/>
                    </a:ext>
                  </a:extLst>
                </a:gridCol>
                <a:gridCol w="1472004">
                  <a:extLst>
                    <a:ext uri="{9D8B030D-6E8A-4147-A177-3AD203B41FA5}">
                      <a16:colId xmlns:a16="http://schemas.microsoft.com/office/drawing/2014/main" val="3063178629"/>
                    </a:ext>
                  </a:extLst>
                </a:gridCol>
              </a:tblGrid>
              <a:tr h="348569">
                <a:tc>
                  <a:txBody>
                    <a:bodyPr/>
                    <a:lstStyle/>
                    <a:p>
                      <a:r>
                        <a:rPr lang="en-IN" dirty="0"/>
                        <a:t>Brand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Min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Max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Avg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781684"/>
                  </a:ext>
                </a:extLst>
              </a:tr>
              <a:tr h="34856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891337"/>
                  </a:ext>
                </a:extLst>
              </a:tr>
              <a:tr h="34856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848653"/>
                  </a:ext>
                </a:extLst>
              </a:tr>
              <a:tr h="34856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449223"/>
                  </a:ext>
                </a:extLst>
              </a:tr>
              <a:tr h="34856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674000"/>
                  </a:ext>
                </a:extLst>
              </a:tr>
              <a:tr h="34856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280620"/>
                  </a:ext>
                </a:extLst>
              </a:tr>
              <a:tr h="34856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748462"/>
                  </a:ext>
                </a:extLst>
              </a:tr>
              <a:tr h="34856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053081"/>
                  </a:ext>
                </a:extLst>
              </a:tr>
              <a:tr h="34856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079256"/>
                  </a:ext>
                </a:extLst>
              </a:tr>
              <a:tr h="34856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181965"/>
                  </a:ext>
                </a:extLst>
              </a:tr>
              <a:tr h="34856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121313"/>
                  </a:ext>
                </a:extLst>
              </a:tr>
              <a:tr h="34856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85234"/>
                  </a:ext>
                </a:extLst>
              </a:tr>
              <a:tr h="34856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222066"/>
                  </a:ext>
                </a:extLst>
              </a:tr>
              <a:tr h="34856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616286"/>
                  </a:ext>
                </a:extLst>
              </a:tr>
              <a:tr h="34856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26511"/>
                  </a:ext>
                </a:extLst>
              </a:tr>
              <a:tr h="34856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228183"/>
                  </a:ext>
                </a:extLst>
              </a:tr>
              <a:tr h="34856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6823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7470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B826E-3B5D-4C02-BC9B-C6F4AE829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764" y="2304661"/>
            <a:ext cx="3906008" cy="625151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0CDCF0-C13C-2D3F-0021-2E1C859CE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7110" y="302047"/>
            <a:ext cx="6204857" cy="552994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4D0C6-377D-D57E-013B-B6CBF8F14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7118" y="3256383"/>
            <a:ext cx="3982567" cy="2197289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dirty="0">
                <a:latin typeface="Helvetica Neue"/>
              </a:rPr>
              <a:t>We can observe the change between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</a:t>
            </a:r>
            <a:r>
              <a:rPr lang="en-IN" sz="2000" dirty="0">
                <a:latin typeface="Helvetica Neue"/>
              </a:rPr>
              <a:t> price and price based on discount.</a:t>
            </a:r>
          </a:p>
        </p:txBody>
      </p:sp>
    </p:spTree>
    <p:extLst>
      <p:ext uri="{BB962C8B-B14F-4D97-AF65-F5344CB8AC3E}">
        <p14:creationId xmlns:p14="http://schemas.microsoft.com/office/powerpoint/2010/main" val="2497668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C24A9-6164-2286-C3EC-5438384C5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68" y="457200"/>
            <a:ext cx="3932237" cy="16002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type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41E911-F60E-0D26-56F7-DD3B7AB0C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268" y="1922106"/>
            <a:ext cx="3862426" cy="3032450"/>
          </a:xfrm>
        </p:spPr>
        <p:txBody>
          <a:bodyPr>
            <a:normAutofit/>
          </a:bodyPr>
          <a:lstStyle/>
          <a:p>
            <a:pPr marL="5143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can see that,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storage model type are sold more in Havells and instant model type are sold more in Crompton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ACE4CC-F838-C514-0785-0905357443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75" r="5675"/>
          <a:stretch/>
        </p:blipFill>
        <p:spPr>
          <a:xfrm>
            <a:off x="5449077" y="270588"/>
            <a:ext cx="6456784" cy="55517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41617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80DDB5-896D-72EB-7FEC-EEF029ADA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856097"/>
              </p:ext>
            </p:extLst>
          </p:nvPr>
        </p:nvGraphicFramePr>
        <p:xfrm>
          <a:off x="1389529" y="1147483"/>
          <a:ext cx="9233646" cy="3729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8941">
                  <a:extLst>
                    <a:ext uri="{9D8B030D-6E8A-4147-A177-3AD203B41FA5}">
                      <a16:colId xmlns:a16="http://schemas.microsoft.com/office/drawing/2014/main" val="3349261466"/>
                    </a:ext>
                  </a:extLst>
                </a:gridCol>
                <a:gridCol w="1538941">
                  <a:extLst>
                    <a:ext uri="{9D8B030D-6E8A-4147-A177-3AD203B41FA5}">
                      <a16:colId xmlns:a16="http://schemas.microsoft.com/office/drawing/2014/main" val="4133026917"/>
                    </a:ext>
                  </a:extLst>
                </a:gridCol>
                <a:gridCol w="1538941">
                  <a:extLst>
                    <a:ext uri="{9D8B030D-6E8A-4147-A177-3AD203B41FA5}">
                      <a16:colId xmlns:a16="http://schemas.microsoft.com/office/drawing/2014/main" val="2479339089"/>
                    </a:ext>
                  </a:extLst>
                </a:gridCol>
                <a:gridCol w="1538941">
                  <a:extLst>
                    <a:ext uri="{9D8B030D-6E8A-4147-A177-3AD203B41FA5}">
                      <a16:colId xmlns:a16="http://schemas.microsoft.com/office/drawing/2014/main" val="2753973917"/>
                    </a:ext>
                  </a:extLst>
                </a:gridCol>
                <a:gridCol w="1538941">
                  <a:extLst>
                    <a:ext uri="{9D8B030D-6E8A-4147-A177-3AD203B41FA5}">
                      <a16:colId xmlns:a16="http://schemas.microsoft.com/office/drawing/2014/main" val="1179456312"/>
                    </a:ext>
                  </a:extLst>
                </a:gridCol>
                <a:gridCol w="1538941">
                  <a:extLst>
                    <a:ext uri="{9D8B030D-6E8A-4147-A177-3AD203B41FA5}">
                      <a16:colId xmlns:a16="http://schemas.microsoft.com/office/drawing/2014/main" val="190099193"/>
                    </a:ext>
                  </a:extLst>
                </a:gridCol>
              </a:tblGrid>
              <a:tr h="932329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Available Litres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Min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Max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974610"/>
                  </a:ext>
                </a:extLst>
              </a:tr>
              <a:tr h="932329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1,3,5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3499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017507"/>
                  </a:ext>
                </a:extLst>
              </a:tr>
              <a:tr h="932329">
                <a:tc>
                  <a:txBody>
                    <a:bodyPr/>
                    <a:lstStyle/>
                    <a:p>
                      <a:r>
                        <a:rPr lang="en-IN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10,15,25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7698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363884"/>
                  </a:ext>
                </a:extLst>
              </a:tr>
              <a:tr h="93232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629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3372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4E209-35B6-F506-2A75-FBDC7C04A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820" y="798973"/>
            <a:ext cx="3620278" cy="236410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omparison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Original_Price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Price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6516E8-859D-A04A-BF23-971385323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7770" y="251927"/>
            <a:ext cx="7020140" cy="5467738"/>
          </a:xfrm>
        </p:spPr>
      </p:pic>
    </p:spTree>
    <p:extLst>
      <p:ext uri="{BB962C8B-B14F-4D97-AF65-F5344CB8AC3E}">
        <p14:creationId xmlns:p14="http://schemas.microsoft.com/office/powerpoint/2010/main" val="20204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AB260A5-8C29-23DD-C8D3-D469BBB5F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340358" y="195943"/>
            <a:ext cx="8266923" cy="566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5652F5-32DA-F23A-C10A-4F8A960AE43F}"/>
              </a:ext>
            </a:extLst>
          </p:cNvPr>
          <p:cNvSpPr txBox="1"/>
          <p:nvPr/>
        </p:nvSpPr>
        <p:spPr>
          <a:xfrm>
            <a:off x="1054359" y="1483567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 MAP</a:t>
            </a:r>
          </a:p>
        </p:txBody>
      </p:sp>
    </p:spTree>
    <p:extLst>
      <p:ext uri="{BB962C8B-B14F-4D97-AF65-F5344CB8AC3E}">
        <p14:creationId xmlns:p14="http://schemas.microsoft.com/office/powerpoint/2010/main" val="1162318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/>
          <p:nvPr/>
        </p:nvSpPr>
        <p:spPr>
          <a:xfrm>
            <a:off x="427656" y="416554"/>
            <a:ext cx="6099463" cy="49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Lato Black"/>
              <a:buNone/>
            </a:pPr>
            <a:r>
              <a:rPr lang="en-IN" sz="3200" b="0" i="0" u="none" strike="noStrike" cap="none" dirty="0">
                <a:solidFill>
                  <a:srgbClr val="FF0000"/>
                </a:solidFill>
                <a:latin typeface="Lato Black"/>
                <a:ea typeface="Lato Black"/>
                <a:cs typeface="Lato Black"/>
                <a:sym typeface="Lato Black"/>
              </a:rPr>
              <a:t>About us</a:t>
            </a:r>
            <a:endParaRPr sz="18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7D2035-AFEB-6CD2-D260-FC874FCED214}"/>
              </a:ext>
            </a:extLst>
          </p:cNvPr>
          <p:cNvSpPr txBox="1"/>
          <p:nvPr/>
        </p:nvSpPr>
        <p:spPr>
          <a:xfrm>
            <a:off x="1363961" y="3429000"/>
            <a:ext cx="34115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rgbClr val="7030A0"/>
                </a:solidFill>
              </a:rPr>
              <a:t>Heena Mohammed</a:t>
            </a:r>
          </a:p>
          <a:p>
            <a:r>
              <a:rPr lang="en-IN" sz="1600" b="1" dirty="0">
                <a:solidFill>
                  <a:srgbClr val="7030A0"/>
                </a:solidFill>
              </a:rPr>
              <a:t>                                  BCA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315A0-4B47-68C2-9E1E-B7CAC3D7EB7F}"/>
              </a:ext>
            </a:extLst>
          </p:cNvPr>
          <p:cNvSpPr txBox="1"/>
          <p:nvPr/>
        </p:nvSpPr>
        <p:spPr>
          <a:xfrm>
            <a:off x="1222310" y="2090057"/>
            <a:ext cx="34709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7030A0"/>
                </a:solidFill>
              </a:rPr>
              <a:t>Shraddha </a:t>
            </a:r>
            <a:r>
              <a:rPr lang="en-IN" sz="2800" b="1" dirty="0" err="1">
                <a:solidFill>
                  <a:srgbClr val="7030A0"/>
                </a:solidFill>
              </a:rPr>
              <a:t>kalaskar</a:t>
            </a:r>
            <a:endParaRPr lang="en-IN" sz="2800" b="1" dirty="0">
              <a:solidFill>
                <a:srgbClr val="7030A0"/>
              </a:solidFill>
            </a:endParaRPr>
          </a:p>
          <a:p>
            <a:r>
              <a:rPr lang="en-IN" b="1" dirty="0">
                <a:solidFill>
                  <a:srgbClr val="7030A0"/>
                </a:solidFill>
              </a:rPr>
              <a:t>				</a:t>
            </a:r>
            <a:r>
              <a:rPr lang="en-IN" b="1" dirty="0" err="1">
                <a:solidFill>
                  <a:srgbClr val="7030A0"/>
                </a:solidFill>
              </a:rPr>
              <a:t>B.Sc</a:t>
            </a:r>
            <a:r>
              <a:rPr lang="en-IN" b="1" dirty="0">
                <a:solidFill>
                  <a:srgbClr val="7030A0"/>
                </a:solidFill>
              </a:rPr>
              <a:t>(comp.)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02700-7D0C-AD7E-8B86-D0823CCE0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 </a:t>
            </a:r>
            <a:r>
              <a:rPr lang="en-US" dirty="0">
                <a:solidFill>
                  <a:srgbClr val="C00000"/>
                </a:solidFill>
              </a:rPr>
              <a:t> 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19CB2-AE6C-7E1B-5C50-2CB0544F7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RAM size significantly affects prices.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Processor type places a notable role.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Storage capacity also contributes to price variations.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APPLE is most expensive laptop brand compare to other brands the price is between 160k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the second most expensive laptop brand is MICROSOST the price is 120k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Lenovo ,ASUS,HP and Dell laptop brands are in same price is around 58k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least expensive laptop brand is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primebook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the price is 10k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17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21841-B912-C4B0-D793-DBA576DFD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Challenges faced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C3023-8909-C592-A0E1-80FFC775B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kern="100" spc="11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have to scraped the data of every tabs in the website, there is a huge work to take the data from the website.</a:t>
            </a:r>
          </a:p>
          <a:p>
            <a:r>
              <a:rPr lang="en-US" sz="2400" kern="100" spc="11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major challenge is finding website which have whole data we want where we face a lot of  null values in column  .</a:t>
            </a:r>
          </a:p>
          <a:p>
            <a:r>
              <a:rPr lang="en-IN" sz="2400" kern="100" spc="11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Missing values  are the main thing u struggle of where it is a dataset of fact where we cannot take mean mode or median for these </a:t>
            </a:r>
            <a:endParaRPr lang="en-US" sz="2400" kern="100" spc="11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3366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/>
          <p:nvPr/>
        </p:nvSpPr>
        <p:spPr>
          <a:xfrm>
            <a:off x="1244600" y="2997200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IN" sz="4400" b="0" i="0" u="none" strike="noStrike" cap="none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F0580-8D63-7C5B-6782-19B5AA511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459" y="869576"/>
            <a:ext cx="9790831" cy="88963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19056-8426-804F-DED9-5424F634F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459" y="1918448"/>
            <a:ext cx="9647395" cy="3547898"/>
          </a:xfrm>
        </p:spPr>
        <p:txBody>
          <a:bodyPr>
            <a:normAutofit fontScale="62500" lnSpcReduction="20000"/>
          </a:bodyPr>
          <a:lstStyle/>
          <a:p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statement.</a:t>
            </a:r>
          </a:p>
          <a:p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Tools(Libraries) used.</a:t>
            </a:r>
          </a:p>
          <a:p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 URL for Web Scrapping process.</a:t>
            </a:r>
          </a:p>
          <a:p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Frame</a:t>
            </a:r>
          </a:p>
          <a:p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</a:p>
          <a:p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</a:p>
          <a:p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</a:t>
            </a:r>
          </a:p>
          <a:p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</a:t>
            </a:r>
          </a:p>
          <a:p>
            <a:pPr marL="0" indent="0">
              <a:buNone/>
            </a:pPr>
            <a:endParaRPr lang="en-US" sz="2900" dirty="0"/>
          </a:p>
          <a:p>
            <a:endParaRPr lang="en-US" sz="29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469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2BF47-4E64-2F35-7784-7AC7552E7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5060F-F882-48B2-F4B5-473B3B29B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features affects on the price of geysers effectively.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geysers cost different , amounts by exploring factors like  Model type , color and storage capacity.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these features affect geyser Prices.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really matters  when it comes to geyser Pricing</a:t>
            </a:r>
            <a:r>
              <a:rPr lang="en-US" dirty="0"/>
              <a:t>.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359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E9611-8716-D252-1D02-7FB8CD8CA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5938A-2512-B91C-4BFC-851536E79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purpose of  the analysis :  Understanding how various Features impact Geyser Prices.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: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Liters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Brand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Type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124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06491-2EF2-0449-F26F-5822A35B6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421" y="811194"/>
            <a:ext cx="9603275" cy="10492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Technical Stack</a:t>
            </a:r>
            <a:br>
              <a:rPr lang="en-US" dirty="0">
                <a:solidFill>
                  <a:srgbClr val="C00000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B73B1-85F4-8885-C980-03CFAB0B7E83}"/>
              </a:ext>
            </a:extLst>
          </p:cNvPr>
          <p:cNvSpPr txBox="1"/>
          <p:nvPr/>
        </p:nvSpPr>
        <p:spPr>
          <a:xfrm>
            <a:off x="994378" y="1996751"/>
            <a:ext cx="3307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spc="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Tools (Libraries) Used</a:t>
            </a:r>
            <a:r>
              <a:rPr lang="en-IN" sz="1800" b="1" spc="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 </a:t>
            </a:r>
            <a:r>
              <a:rPr lang="en-IN" sz="2000" b="1" dirty="0"/>
              <a:t>:</a:t>
            </a:r>
          </a:p>
        </p:txBody>
      </p:sp>
      <p:pic>
        <p:nvPicPr>
          <p:cNvPr id="1026" name="Picture 2" descr="3D Python Programming Language Logo 12697295 PNG">
            <a:extLst>
              <a:ext uri="{FF2B5EF4-FFF2-40B4-BE49-F238E27FC236}">
                <a16:creationId xmlns:a16="http://schemas.microsoft.com/office/drawing/2014/main" id="{0A664184-64E2-1EB7-4960-BD9F0673C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342164" y="1901282"/>
            <a:ext cx="1507671" cy="12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D887DFA-BED3-27A2-8962-9DEDA1E8F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804" y="1999809"/>
            <a:ext cx="978157" cy="113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3BC73B-6E0D-324B-F612-ADC8D1E7DAE1}"/>
              </a:ext>
            </a:extLst>
          </p:cNvPr>
          <p:cNvSpPr txBox="1"/>
          <p:nvPr/>
        </p:nvSpPr>
        <p:spPr>
          <a:xfrm>
            <a:off x="1132421" y="3760237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2000" b="1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C769E26-8513-29CD-2EB4-3ED091D66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460" y="3327274"/>
            <a:ext cx="1831498" cy="72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135B2C0C-42CE-8903-532E-C42189B93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392" y="3429000"/>
            <a:ext cx="2100542" cy="84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EFDD35-E15E-F92E-2364-2DED7A86EF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1107" y="3474440"/>
            <a:ext cx="2024383" cy="485852"/>
          </a:xfrm>
          <a:prstGeom prst="rect">
            <a:avLst/>
          </a:prstGeom>
        </p:spPr>
      </p:pic>
      <p:pic>
        <p:nvPicPr>
          <p:cNvPr id="1044" name="Picture 20" descr="Is Seaborn too assertive at times? | by Pragya Verma | Analytics Vidhya |  Medium">
            <a:extLst>
              <a:ext uri="{FF2B5EF4-FFF2-40B4-BE49-F238E27FC236}">
                <a16:creationId xmlns:a16="http://schemas.microsoft.com/office/drawing/2014/main" id="{6D3823FD-EFBB-8019-236C-E121775B2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164" y="4619583"/>
            <a:ext cx="2251959" cy="68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Beautiful Soup 4 | Funthon">
            <a:extLst>
              <a:ext uri="{FF2B5EF4-FFF2-40B4-BE49-F238E27FC236}">
                <a16:creationId xmlns:a16="http://schemas.microsoft.com/office/drawing/2014/main" id="{518B02D6-ADF4-4199-067E-1B5AB1C6D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812" y="2042985"/>
            <a:ext cx="2251959" cy="96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EDBA327-227F-22D4-41A1-02C1120A39D7}"/>
              </a:ext>
            </a:extLst>
          </p:cNvPr>
          <p:cNvSpPr/>
          <p:nvPr/>
        </p:nvSpPr>
        <p:spPr>
          <a:xfrm>
            <a:off x="994378" y="2533183"/>
            <a:ext cx="3637981" cy="29905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518400" indent="-457200">
              <a:lnSpc>
                <a:spcPct val="105000"/>
              </a:lnSpc>
              <a:spcAft>
                <a:spcPts val="600"/>
              </a:spcAft>
              <a:buClr>
                <a:schemeClr val="accent5">
                  <a:lumMod val="50000"/>
                </a:schemeClr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1800" b="1" kern="100" spc="11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Requests</a:t>
            </a:r>
          </a:p>
          <a:p>
            <a:pPr marL="518400" indent="-457200">
              <a:lnSpc>
                <a:spcPct val="105000"/>
              </a:lnSpc>
              <a:spcAft>
                <a:spcPts val="600"/>
              </a:spcAft>
              <a:buClr>
                <a:schemeClr val="accent5">
                  <a:lumMod val="50000"/>
                </a:schemeClr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1800" b="1" kern="100" spc="11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Beautiful Soup</a:t>
            </a:r>
          </a:p>
          <a:p>
            <a:pPr marL="518400" indent="-457200">
              <a:lnSpc>
                <a:spcPct val="105000"/>
              </a:lnSpc>
              <a:spcAft>
                <a:spcPts val="600"/>
              </a:spcAft>
              <a:buClr>
                <a:schemeClr val="accent5">
                  <a:lumMod val="50000"/>
                </a:schemeClr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1800" b="1" kern="100" spc="11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Pandas</a:t>
            </a:r>
          </a:p>
          <a:p>
            <a:pPr marL="518400" indent="-457200">
              <a:lnSpc>
                <a:spcPct val="105000"/>
              </a:lnSpc>
              <a:spcAft>
                <a:spcPts val="600"/>
              </a:spcAft>
              <a:buClr>
                <a:schemeClr val="accent5">
                  <a:lumMod val="50000"/>
                </a:schemeClr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1800" b="1" kern="100" spc="11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NumPy</a:t>
            </a:r>
          </a:p>
          <a:p>
            <a:pPr marL="518400" indent="-457200">
              <a:lnSpc>
                <a:spcPct val="105000"/>
              </a:lnSpc>
              <a:spcAft>
                <a:spcPts val="600"/>
              </a:spcAft>
              <a:buClr>
                <a:schemeClr val="accent5">
                  <a:lumMod val="50000"/>
                </a:schemeClr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1800" b="1" kern="100" spc="11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Matplotlib</a:t>
            </a:r>
          </a:p>
          <a:p>
            <a:pPr marL="518400" indent="-457200">
              <a:lnSpc>
                <a:spcPct val="105000"/>
              </a:lnSpc>
              <a:spcAft>
                <a:spcPts val="600"/>
              </a:spcAft>
              <a:buClr>
                <a:schemeClr val="accent5">
                  <a:lumMod val="50000"/>
                </a:schemeClr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1800" b="1" kern="100" spc="11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Seaborn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802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D0B96-57DA-F84A-2F22-059933533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702" y="580584"/>
            <a:ext cx="9603275" cy="1049235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Collection of the data</a:t>
            </a:r>
            <a:b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www.flipkart.com</a:t>
            </a:r>
          </a:p>
        </p:txBody>
      </p:sp>
      <p:pic>
        <p:nvPicPr>
          <p:cNvPr id="4098" name="Picture 2" descr="Web Scraping Using Python - Javatpoint">
            <a:extLst>
              <a:ext uri="{FF2B5EF4-FFF2-40B4-BE49-F238E27FC236}">
                <a16:creationId xmlns:a16="http://schemas.microsoft.com/office/drawing/2014/main" id="{0178A076-2783-B1C8-B985-1FB9DCF80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69" y="1789098"/>
            <a:ext cx="11688461" cy="388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582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5A40D-F9D5-296C-B437-14650CAC1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106" y="466166"/>
            <a:ext cx="9447287" cy="84455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Frame</a:t>
            </a:r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A66784-2ED3-D8A4-E0A4-25E8BC428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19" y="1310719"/>
            <a:ext cx="11358879" cy="45248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 :  shape –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In our data set we  have </a:t>
            </a:r>
            <a:r>
              <a:rPr lang="en-US" sz="2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1152</a:t>
            </a:r>
            <a:r>
              <a:rPr lang="en-US" sz="2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rows × </a:t>
            </a:r>
            <a:r>
              <a:rPr lang="en-US" sz="2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2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columns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F7DC25-9BBF-14EF-F199-31EAF2743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39" y="1203650"/>
            <a:ext cx="10478277" cy="417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47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8BABD-B6EB-0676-265D-43FCD6A29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881769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steps: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1A9D4F-EAE6-6F13-29D7-D8077171C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 unnamed columns.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values.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Duplicate values.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casting.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outliers.</a:t>
            </a:r>
          </a:p>
          <a:p>
            <a:pPr marL="11430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4" name="Picture 2" descr="Data Cleaning Vector Images (over 30,000)">
            <a:extLst>
              <a:ext uri="{FF2B5EF4-FFF2-40B4-BE49-F238E27FC236}">
                <a16:creationId xmlns:a16="http://schemas.microsoft.com/office/drawing/2014/main" id="{F045B9C1-FC43-FCC9-6B27-A7A238E12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641" y="1864037"/>
            <a:ext cx="4375474" cy="393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860408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1704</TotalTime>
  <Words>562</Words>
  <Application>Microsoft Office PowerPoint</Application>
  <PresentationFormat>Widescreen</PresentationFormat>
  <Paragraphs>166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Times New Roman</vt:lpstr>
      <vt:lpstr>Lato Black</vt:lpstr>
      <vt:lpstr>Libre Baskerville</vt:lpstr>
      <vt:lpstr>Helvetica Neue</vt:lpstr>
      <vt:lpstr>Calibri</vt:lpstr>
      <vt:lpstr>Wingdings 3</vt:lpstr>
      <vt:lpstr>Wingdings</vt:lpstr>
      <vt:lpstr>Century Gothic</vt:lpstr>
      <vt:lpstr>Gill Sans MT</vt:lpstr>
      <vt:lpstr>Arial</vt:lpstr>
      <vt:lpstr>Gallery</vt:lpstr>
      <vt:lpstr>Ion Boardroom</vt:lpstr>
      <vt:lpstr>PowerPoint Presentation</vt:lpstr>
      <vt:lpstr>PowerPoint Presentation</vt:lpstr>
      <vt:lpstr>Contents:</vt:lpstr>
      <vt:lpstr>Problem statement:</vt:lpstr>
      <vt:lpstr>Introduction</vt:lpstr>
      <vt:lpstr>Technical Stack </vt:lpstr>
      <vt:lpstr>Collection of the data www.flipkart.com</vt:lpstr>
      <vt:lpstr>Data Frame :</vt:lpstr>
      <vt:lpstr>Data cleaning steps:</vt:lpstr>
      <vt:lpstr>Summary statistics of Data Frame :</vt:lpstr>
      <vt:lpstr>Distribution of target column</vt:lpstr>
      <vt:lpstr>Most Available Geysers in Dataset</vt:lpstr>
      <vt:lpstr>TOP 5 brands</vt:lpstr>
      <vt:lpstr>PowerPoint Presentation</vt:lpstr>
      <vt:lpstr>Price Analysis</vt:lpstr>
      <vt:lpstr>Model type Analysis</vt:lpstr>
      <vt:lpstr>PowerPoint Presentation</vt:lpstr>
      <vt:lpstr>Comparison between Original_Price and Price</vt:lpstr>
      <vt:lpstr>PowerPoint Presentation</vt:lpstr>
      <vt:lpstr>Summary  :</vt:lpstr>
      <vt:lpstr>Challenges faced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Ram Aduri</dc:creator>
  <cp:lastModifiedBy>1.80E+11</cp:lastModifiedBy>
  <cp:revision>23</cp:revision>
  <dcterms:created xsi:type="dcterms:W3CDTF">2021-02-16T05:19:01Z</dcterms:created>
  <dcterms:modified xsi:type="dcterms:W3CDTF">2024-01-19T19:27:15Z</dcterms:modified>
</cp:coreProperties>
</file>